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4"/>
  </p:notesMasterIdLst>
  <p:sldIdLst>
    <p:sldId id="256" r:id="rId3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2" r:id="rId19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72" y="3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2" Type="http://schemas.openxmlformats.org/officeDocument/2006/relationships/tableStyles" Target="tableStyles.xml"/><Relationship Id="rId21" Type="http://schemas.openxmlformats.org/officeDocument/2006/relationships/viewProps" Target="viewProps.xml"/><Relationship Id="rId20" Type="http://schemas.openxmlformats.org/officeDocument/2006/relationships/presProps" Target="presProps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9" Type="http://schemas.openxmlformats.org/officeDocument/2006/relationships/slide" Target="../slides/slide12.xml"/><Relationship Id="rId8" Type="http://schemas.openxmlformats.org/officeDocument/2006/relationships/slide" Target="../slides/slide9.xml"/><Relationship Id="rId7" Type="http://schemas.openxmlformats.org/officeDocument/2006/relationships/slide" Target="../slides/slide7.xml"/><Relationship Id="rId6" Type="http://schemas.openxmlformats.org/officeDocument/2006/relationships/slide" Target="../slides/slide5.xml"/><Relationship Id="rId5" Type="http://schemas.openxmlformats.org/officeDocument/2006/relationships/slide" Target="../slides/slide4.xml"/><Relationship Id="rId4" Type="http://schemas.openxmlformats.org/officeDocument/2006/relationships/slide" Target="../slides/slide3.xml"/><Relationship Id="rId3" Type="http://schemas.openxmlformats.org/officeDocument/2006/relationships/slide" Target="../slides/slide2.xml"/><Relationship Id="rId2" Type="http://schemas.openxmlformats.org/officeDocument/2006/relationships/image" Target="../media/image4.jpeg"/><Relationship Id="rId10" Type="http://schemas.openxmlformats.org/officeDocument/2006/relationships/slide" Target="../slides/slide14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chinese#pid=6874a8b11bb33c17b50b92f8#tid=688207054e75f9000925cd60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557784" y="301752"/>
            <a:ext cx="1746504" cy="62179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45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2026</a:t>
            </a:r>
            <a:endParaRPr lang="en-US" sz="4450" dirty="0"/>
          </a:p>
        </p:txBody>
      </p:sp>
      <p:sp>
        <p:nvSpPr>
          <p:cNvPr id="4" name="MasterShapeName"/>
          <p:cNvSpPr/>
          <p:nvPr/>
        </p:nvSpPr>
        <p:spPr>
          <a:xfrm>
            <a:off x="557784" y="923544"/>
            <a:ext cx="4846320" cy="56692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31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人教版 选择性必修下册</a:t>
            </a:r>
            <a:endParaRPr lang="en-US" sz="31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630936" y="82296"/>
            <a:ext cx="2249424" cy="32918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1500" b="1" i="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高 中 同 步 课 堂 学 案</a:t>
            </a:r>
            <a:endParaRPr lang="en-US" sz="1530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#mc=目录配置1#714a79d0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630936" y="82296"/>
            <a:ext cx="2249424" cy="32918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1500" b="1" i="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高 中 同 步 课 堂 学 案</a:t>
            </a:r>
            <a:endParaRPr lang="en-US" sz="1530" dirty="0"/>
          </a:p>
        </p:txBody>
      </p:sp>
      <p:sp>
        <p:nvSpPr>
          <p:cNvPr id="4" name="C_0#auto_editor_catalog_0?lid=c0f1a4b84&amp;cid=c0f1a4b84&amp;vtp=1">
            <a:hlinkClick r:id="rId3" action="ppaction://hlinksldjump"/>
          </p:cNvPr>
          <p:cNvSpPr/>
          <p:nvPr/>
        </p:nvSpPr>
        <p:spPr>
          <a:xfrm>
            <a:off x="3794760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</a:t>
            </a:r>
            <a:endParaRPr lang="en-US" sz="2200" dirty="0"/>
          </a:p>
        </p:txBody>
      </p:sp>
      <p:sp>
        <p:nvSpPr>
          <p:cNvPr id="5" name="C_0#auto_editor_catalog_0?lid=b76f69f87&amp;cid=b76f69f87&amp;vtp=1">
            <a:hlinkClick r:id="rId4" action="ppaction://hlinksldjump"/>
          </p:cNvPr>
          <p:cNvSpPr/>
          <p:nvPr/>
        </p:nvSpPr>
        <p:spPr>
          <a:xfrm>
            <a:off x="4370832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</a:t>
            </a:r>
            <a:endParaRPr lang="en-US" sz="2200" dirty="0"/>
          </a:p>
        </p:txBody>
      </p:sp>
      <p:sp>
        <p:nvSpPr>
          <p:cNvPr id="6" name="C_0#auto_editor_catalog_0?lid=4c3b81eaa&amp;cid=4c3b81eaa&amp;vtp=1">
            <a:hlinkClick r:id="rId5" action="ppaction://hlinksldjump"/>
          </p:cNvPr>
          <p:cNvSpPr/>
          <p:nvPr/>
        </p:nvSpPr>
        <p:spPr>
          <a:xfrm>
            <a:off x="4946904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</a:t>
            </a:r>
            <a:endParaRPr lang="en-US" sz="2200" dirty="0"/>
          </a:p>
        </p:txBody>
      </p:sp>
      <p:sp>
        <p:nvSpPr>
          <p:cNvPr id="7" name="C_0#auto_editor_catalog_0?lid=67ce0d785&amp;cid=67ce0d785&amp;vtp=1">
            <a:hlinkClick r:id="rId6" action="ppaction://hlinksldjump"/>
          </p:cNvPr>
          <p:cNvSpPr/>
          <p:nvPr/>
        </p:nvSpPr>
        <p:spPr>
          <a:xfrm>
            <a:off x="5522976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4</a:t>
            </a:r>
            <a:endParaRPr lang="en-US" sz="2200" dirty="0"/>
          </a:p>
        </p:txBody>
      </p:sp>
      <p:sp>
        <p:nvSpPr>
          <p:cNvPr id="8" name="C_0#auto_editor_catalog_0?lid=d4e394dd8&amp;cid=d4e394dd8&amp;vtp=1">
            <a:hlinkClick r:id="rId7" action="ppaction://hlinksldjump"/>
          </p:cNvPr>
          <p:cNvSpPr/>
          <p:nvPr/>
        </p:nvSpPr>
        <p:spPr>
          <a:xfrm>
            <a:off x="6099048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5</a:t>
            </a:r>
            <a:endParaRPr lang="en-US" sz="2200" dirty="0"/>
          </a:p>
        </p:txBody>
      </p:sp>
      <p:sp>
        <p:nvSpPr>
          <p:cNvPr id="9" name="C_0#auto_editor_catalog_0?lid=a7ec7367b&amp;cid=a7ec7367b&amp;vtp=1">
            <a:hlinkClick r:id="rId8" action="ppaction://hlinksldjump"/>
          </p:cNvPr>
          <p:cNvSpPr/>
          <p:nvPr/>
        </p:nvSpPr>
        <p:spPr>
          <a:xfrm>
            <a:off x="6675120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6</a:t>
            </a:r>
            <a:endParaRPr lang="en-US" sz="2200" dirty="0"/>
          </a:p>
        </p:txBody>
      </p:sp>
      <p:sp>
        <p:nvSpPr>
          <p:cNvPr id="10" name="C_0#auto_editor_catalog_0?lid=26eec799c&amp;cid=26eec799c&amp;vtp=1">
            <a:hlinkClick r:id="rId9" action="ppaction://hlinksldjump"/>
          </p:cNvPr>
          <p:cNvSpPr/>
          <p:nvPr/>
        </p:nvSpPr>
        <p:spPr>
          <a:xfrm>
            <a:off x="7242048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7</a:t>
            </a:r>
            <a:endParaRPr lang="en-US" sz="2200" dirty="0"/>
          </a:p>
        </p:txBody>
      </p:sp>
      <p:sp>
        <p:nvSpPr>
          <p:cNvPr id="11" name="C_0#auto_editor_catalog_0?lid=0d9c9859f&amp;cid=0d9c9859f&amp;vtp=1">
            <a:hlinkClick r:id="rId10" action="ppaction://hlinksldjump"/>
          </p:cNvPr>
          <p:cNvSpPr/>
          <p:nvPr/>
        </p:nvSpPr>
        <p:spPr>
          <a:xfrm>
            <a:off x="7818120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8</a:t>
            </a:r>
            <a:endParaRPr lang="en-US" sz="220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theme" Target="../theme/theme1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6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1#714a79d09.fixed?color=0,173,163&amp;vtp=1&amp;bbb=1"/>
          <p:cNvSpPr/>
          <p:nvPr/>
        </p:nvSpPr>
        <p:spPr>
          <a:xfrm>
            <a:off x="0" y="2011680"/>
            <a:ext cx="12188952" cy="795528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 latinLnBrk="1">
              <a:lnSpc>
                <a:spcPts val="6600"/>
              </a:lnSpc>
            </a:pPr>
            <a:r>
              <a:rPr lang="en-US" altLang="zh-CN" sz="5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课时评价作业</a:t>
            </a:r>
            <a:endParaRPr lang="en-US" altLang="zh-CN" sz="5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_1_BD#714a79d09.fixed?color=0,173,163&amp;vtp=1&amp;bbb=1"/>
              <p:cNvSpPr/>
              <p:nvPr/>
            </p:nvSpPr>
            <p:spPr>
              <a:xfrm>
                <a:off x="466344" y="3675888"/>
                <a:ext cx="11018520" cy="1230376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5000"/>
                  </a:lnSpc>
                </a:pPr>
                <a:r>
                  <a:rPr lang="en-US" altLang="zh-CN" sz="4000" b="1" i="0" dirty="0">
                    <a:solidFill>
                      <a:srgbClr val="00ADA3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课时评价作业（七）</a:t>
                </a:r>
                <a:r>
                  <a:rPr lang="en-US" altLang="zh-CN" sz="4000" b="1" i="0" dirty="0">
                    <a:solidFill>
                      <a:srgbClr val="00ADA3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4000" b="1" i="1" dirty="0">
                            <a:solidFill>
                              <a:srgbClr val="00ADA3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4000" b="1" i="0" dirty="0">
                            <a:solidFill>
                              <a:srgbClr val="00ADA3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​</m:t>
                        </m:r>
                      </m:e>
                      <m:sup>
                        <m:r>
                          <a:rPr lang="en-US" altLang="zh-CN" sz="4000" b="1" i="0" dirty="0">
                            <a:solidFill>
                              <a:srgbClr val="00ADA3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∗</m:t>
                        </m:r>
                      </m:sup>
                    </m:sSup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4000" b="1" i="0" dirty="0">
                    <a:solidFill>
                      <a:srgbClr val="00ADA3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扬州慢（淮左名都）</a:t>
                </a:r>
                <a:endParaRPr lang="en-US" altLang="zh-CN" sz="4000" dirty="0"/>
              </a:p>
            </p:txBody>
          </p:sp>
        </mc:Choice>
        <mc:Fallback>
          <p:sp>
            <p:nvSpPr>
              <p:cNvPr id="3" name="C_1_BD#714a79d09.fixed?color=0,173,163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6344" y="3675888"/>
                <a:ext cx="11018520" cy="1230376"/>
              </a:xfrm>
              <a:prstGeom prst="rect">
                <a:avLst/>
              </a:prstGeom>
              <a:blipFill rotWithShape="1">
                <a:blip r:embed="rId1"/>
                <a:stretch>
                  <a:fillRect l="-2" t="-1796" r="2" b="2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28_1#825bf1877?pid=a7ec7367b&amp;color=0,0,0&amp;vtp=1&amp;bt=1&amp;bbb=1&amp;hb=1"/>
          <p:cNvSpPr/>
          <p:nvPr/>
        </p:nvSpPr>
        <p:spPr>
          <a:xfrm>
            <a:off x="612648" y="468000"/>
            <a:ext cx="10963656" cy="18490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（3）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杜甫《哀江头》中有“江头宫殿锁千门，细柳新蒲为谁绿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”。姜夔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《扬州慢》中也有与此意思相近、手法相同的句子，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这两句是：“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？”</a:t>
            </a:r>
            <a:endParaRPr lang="en-US" altLang="zh-CN" sz="2800" dirty="0"/>
          </a:p>
        </p:txBody>
      </p:sp>
      <p:sp>
        <p:nvSpPr>
          <p:cNvPr id="3" name="QB_4_AN.29_1#825bf1877.blank?pid=a7ec7367b&amp;color=0,0,0&amp;vpa=15&amp;vtp=1&amp;bbb=1"/>
          <p:cNvSpPr/>
          <p:nvPr/>
        </p:nvSpPr>
        <p:spPr>
          <a:xfrm>
            <a:off x="622967" y="1711965"/>
            <a:ext cx="2044700" cy="5536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念桥边红药</a:t>
            </a:r>
            <a:endParaRPr lang="en-US" altLang="zh-CN" sz="2800" dirty="0"/>
          </a:p>
        </p:txBody>
      </p:sp>
      <p:sp>
        <p:nvSpPr>
          <p:cNvPr id="4" name="QB_4_AN.30_1#825bf1877.blank?pid=a7ec7367b&amp;color=0,0,0&amp;vpa=16&amp;vtp=1&amp;bbb=1"/>
          <p:cNvSpPr/>
          <p:nvPr/>
        </p:nvSpPr>
        <p:spPr>
          <a:xfrm>
            <a:off x="3112167" y="1711965"/>
            <a:ext cx="2401888" cy="5536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年年知为谁生</a:t>
            </a:r>
            <a:endParaRPr lang="en-US" altLang="zh-CN" sz="2800" dirty="0"/>
          </a:p>
        </p:txBody>
      </p:sp>
      <p:sp>
        <p:nvSpPr>
          <p:cNvPr id="5" name="QB_4_AN.31_1#825bf1877?pid=a7ec7367b&amp;color=0,0,0&amp;vtp=1&amp;bbb=1"/>
          <p:cNvSpPr/>
          <p:nvPr/>
        </p:nvSpPr>
        <p:spPr>
          <a:xfrm>
            <a:off x="612648" y="2390018"/>
            <a:ext cx="10963656" cy="56318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[答案]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（每空1分，写错字不得分）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  <p:bldP spid="5" grpId="0" animBg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cd8729003?pid=714a79d09&amp;color=0,173,163&amp;vtp=1&amp;bt=1&amp;bbb=1"/>
          <p:cNvSpPr/>
          <p:nvPr/>
        </p:nvSpPr>
        <p:spPr>
          <a:xfrm>
            <a:off x="612648" y="466345"/>
            <a:ext cx="10963656" cy="55492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700"/>
              </a:lnSpc>
            </a:pPr>
            <a:r>
              <a:rPr lang="en-US" altLang="zh-CN" sz="32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素养提升练</a:t>
            </a:r>
            <a:endParaRPr lang="en-US" altLang="zh-CN" sz="3200" dirty="0"/>
          </a:p>
        </p:txBody>
      </p:sp>
      <p:sp>
        <p:nvSpPr>
          <p:cNvPr id="3" name="QM_3_BD.32_1#73c1d3abf?pid=cd8729003&amp;color=0,0,0&amp;vtp=1&amp;bbb=1&amp;hb=1"/>
          <p:cNvSpPr/>
          <p:nvPr/>
        </p:nvSpPr>
        <p:spPr>
          <a:xfrm>
            <a:off x="612648" y="1095490"/>
            <a:ext cx="10963656" cy="526161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阅读下面这首词，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完成题目。</a:t>
            </a:r>
            <a:endParaRPr lang="en-US" altLang="zh-CN" sz="2800" dirty="0"/>
          </a:p>
          <a:p>
            <a:pPr algn="ctr" latinLnBrk="1">
              <a:lnSpc>
                <a:spcPts val="4200"/>
              </a:lnSpc>
            </a:pPr>
            <a:r>
              <a:rPr lang="en-US" altLang="zh-CN" sz="2800" b="1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永遇乐</a:t>
            </a:r>
            <a:endParaRPr lang="en-US" altLang="zh-CN" sz="2800" dirty="0"/>
          </a:p>
          <a:p>
            <a:pPr algn="ctr" latinLnBrk="1">
              <a:lnSpc>
                <a:spcPts val="42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苏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轼</a:t>
            </a:r>
            <a:endParaRPr lang="en-US" altLang="zh-CN" sz="2800" dirty="0"/>
          </a:p>
          <a:p>
            <a:pPr latinLnBrk="1">
              <a:lnSpc>
                <a:spcPts val="42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彭城夜宿燕子楼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，梦盼盼，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因作此词。</a:t>
            </a:r>
            <a:endParaRPr lang="en-US" altLang="zh-CN" sz="2800" dirty="0"/>
          </a:p>
          <a:p>
            <a:pPr latinLnBrk="1">
              <a:lnSpc>
                <a:spcPts val="42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明月如霜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好风如水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清景无限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曲港跳鱼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圆荷泻露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寂寞无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2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人见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纟冘如三鼓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铿然一叶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黯黯梦云惊断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夜茫茫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重寻无处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2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觉来小园行遍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42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天涯倦客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山中归路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望断故园心眼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燕子楼空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佳人何在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空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2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锁楼中燕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古今如梦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何曾梦觉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但有旧欢新怨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异时对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黄楼夜景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为余浩叹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100" b="0" i="0" kern="0" spc="-9990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#1.1.4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33_1#26eec799c?pid=73c1d3abf&amp;color=0,0,0&amp;vtp=1&amp;bt=1&amp;bbb=1"/>
          <p:cNvSpPr/>
          <p:nvPr/>
        </p:nvSpPr>
        <p:spPr>
          <a:xfrm>
            <a:off x="612648" y="466344"/>
            <a:ext cx="10963656" cy="48698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7.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下列对这首词的理解与赏析，不正确的一项是（3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</p:txBody>
      </p:sp>
      <p:sp>
        <p:nvSpPr>
          <p:cNvPr id="3" name="QC_4_AN.34_1#26eec799c.bracket?pid=73c1d3abf&amp;color=0,0,0&amp;vpa=17&amp;vtp=1"/>
          <p:cNvSpPr/>
          <p:nvPr/>
        </p:nvSpPr>
        <p:spPr>
          <a:xfrm>
            <a:off x="9512967" y="466344"/>
            <a:ext cx="515938" cy="49161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endParaRPr lang="en-US" altLang="zh-CN" sz="2800" dirty="0"/>
          </a:p>
        </p:txBody>
      </p:sp>
      <p:sp>
        <p:nvSpPr>
          <p:cNvPr id="4" name="QC_4_BD.33_2#26eec799c.choices?pid=73c1d3abf&amp;color=0,0,0&amp;vtp=1&amp;bbb=1&amp;hb=1"/>
          <p:cNvSpPr/>
          <p:nvPr/>
        </p:nvSpPr>
        <p:spPr>
          <a:xfrm>
            <a:off x="612648" y="1011618"/>
            <a:ext cx="10963656" cy="532079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上阕开篇“明月如霜，好风如水”，运用比喻手法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，生动形象地描绘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2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出月光皎洁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、微风凉爽的美好夜景，营造出清幽宁静的氛围。</a:t>
            </a:r>
            <a:endParaRPr lang="en-US" altLang="zh-CN" sz="2800" dirty="0"/>
          </a:p>
          <a:p>
            <a:pPr latinLnBrk="1">
              <a:lnSpc>
                <a:spcPts val="43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“曲港跳鱼，圆荷泻露，寂寞无人见”，从听觉和视觉角度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，细腻地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2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描写出曲港中鱼儿跳跃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、荷叶上露珠滚落的动态之景，以动衬静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，凸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2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显环境的幽静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43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“纟冘如三鼓，铿然一叶，黯黯梦云惊断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”描写三更鼓声和一片叶子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2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掉落的声音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，惊醒了作者，“黯黯”一词写出了作者梦醒后的黯然神伤。</a:t>
            </a:r>
            <a:endParaRPr lang="en-US" altLang="zh-CN" sz="2800" dirty="0"/>
          </a:p>
          <a:p>
            <a:pPr latinLnBrk="1">
              <a:lnSpc>
                <a:spcPts val="43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下阕“燕子楼空，佳人何在，空锁楼中燕”，以燕子楼的空寂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、佳人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2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的消逝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，表达了对物是人非的慨叹，与《扬州慢》中“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二十四桥仍在，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波心荡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，冷月无声”表达的情感相同。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AS.35_1#26eec799c?pid=73c1d3abf&amp;color=0,0,0&amp;vtp=1&amp;bt=1&amp;bbb=1&amp;hb=1"/>
          <p:cNvSpPr/>
          <p:nvPr/>
        </p:nvSpPr>
        <p:spPr>
          <a:xfrm>
            <a:off x="612648" y="468000"/>
            <a:ext cx="10963656" cy="186353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《扬州慢》中“二十四桥仍在，波心荡，冷月无声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”主要表达的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是黍离之悲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；而本词“燕子楼空，佳人何在，空锁楼中燕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”侧重表达对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物是人非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、人生如梦的感慨。二者表达的情感并不完全相同。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39_1#0d9c9859f?pid=73c1d3abf&amp;color=0,0,0&amp;vtp=1&amp;bt=1&amp;bbb=1&amp;hb=1&amp;hltap=1"/>
          <p:cNvSpPr/>
          <p:nvPr/>
        </p:nvSpPr>
        <p:spPr>
          <a:xfrm>
            <a:off x="612648" y="468000"/>
            <a:ext cx="10963656" cy="506063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8.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这首词与《扬州慢》都运用了对比和借景抒情的艺术手法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。请简要分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析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。（6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4_AN.40_1#0d9c9859f?pid=73c1d3abf&amp;color=0,0,0&amp;vtp=1&amp;bt=1&amp;bbb=1&amp;hb=1&amp;hla=1"/>
          <p:cNvSpPr/>
          <p:nvPr/>
        </p:nvSpPr>
        <p:spPr>
          <a:xfrm>
            <a:off x="612648" y="1735460"/>
            <a:ext cx="10963656" cy="373818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对比：《扬州慢》中，扬州昔日“淮左名都，竹西佳处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”与如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今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“尽荠麦青青”“废池乔木”形成对比；本词中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，昔日佳人独居燕子楼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与如今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“燕子楼空，佳人何在”形成对比。②借景抒情：《扬州慢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》借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过春风十里，尽荠麦青青”等景抒发黍离之悲；本词借“明月如霜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，好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风如水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”等景营造氛围，表达物是人非、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人生如梦等感慨。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每点3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AS.37_1#0d9c9859f?pid=73c1d3abf&amp;color=0,0,0&amp;vtp=1&amp;bt=1&amp;bbb=1&amp;hb=1"/>
          <p:cNvSpPr/>
          <p:nvPr/>
        </p:nvSpPr>
        <p:spPr>
          <a:xfrm>
            <a:off x="612648" y="468000"/>
            <a:ext cx="10963656" cy="3238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［读懂诗歌］</a:t>
            </a:r>
            <a:endParaRPr lang="en-US" altLang="zh-CN" sz="2800" dirty="0"/>
          </a:p>
          <a:p>
            <a:pPr algn="ctr"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永遇乐</a:t>
            </a:r>
            <a:endParaRPr lang="en-US" altLang="zh-CN" sz="2800" dirty="0"/>
          </a:p>
          <a:p>
            <a:pPr algn="ctr"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苏</a:t>
            </a:r>
            <a:r>
              <a:rPr lang="en-US" altLang="zh-CN" sz="2800" b="0" i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轼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我在彭城夜宿于燕子楼时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，梦见了唐代名妓关盼盼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，于是写下了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这首词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AS.37_1#0d9c9859f?pid=73c1d3abf&amp;color=0,0,0&amp;vtp=1&amp;bt=1&amp;bbb=1&amp;hb=1"/>
          <p:cNvSpPr/>
          <p:nvPr/>
        </p:nvSpPr>
        <p:spPr>
          <a:xfrm>
            <a:off x="612648" y="468000"/>
            <a:ext cx="10963656" cy="510203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月光如秋霜一样冰冷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,夜风如秋水一样清凉,如此秋夜寂静清幽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。弯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弯的河港里鱼儿欢跳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,圆圆的荷叶上露珠轻落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,只可惜这美妙的月夜无人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欣赏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。三更的击鼓声传来,树叶落地发出铿铿的声响,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我从幽梦中惊醒，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更黯然心伤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。独自在这茫茫夜色里,走遍园里的每个角落。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流落天涯无依的我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,早已望穿回乡的山路和故园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。当年的燕子楼现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在也空荡无人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，只留下飞来飞去的燕子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。古往今来如同梦一般从未醒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过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,留下的只是那旧欢新怨。想象多年后人们对着黄楼夜景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,也会为我长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叹唏嘘吧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！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9dc91b8ab?pid=714a79d09&amp;color=0,173,163&amp;vtp=1&amp;bt=1&amp;bbb=1"/>
          <p:cNvSpPr/>
          <p:nvPr/>
        </p:nvSpPr>
        <p:spPr>
          <a:xfrm>
            <a:off x="612648" y="466344"/>
            <a:ext cx="10963656" cy="107797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600"/>
              </a:lnSpc>
            </a:pPr>
            <a:r>
              <a:rPr lang="en-US" altLang="zh-CN" sz="32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基础达标练</a:t>
            </a:r>
            <a:endParaRPr lang="en-US" altLang="zh-CN" sz="3200" dirty="0"/>
          </a:p>
        </p:txBody>
      </p:sp>
      <p:sp>
        <p:nvSpPr>
          <p:cNvPr id="3" name="QB_3_BD.1_1#c0f1a4b84?pid=9dc91b8ab&amp;color=0,0,0&amp;vtp=1&amp;bbb=1&amp;hb=1"/>
          <p:cNvSpPr/>
          <p:nvPr/>
        </p:nvSpPr>
        <p:spPr>
          <a:xfrm>
            <a:off x="612648" y="1181724"/>
            <a:ext cx="10963656" cy="44398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请写出词中空缺的字词。（5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淮左名都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竹西佳处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解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①(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少驻初程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过春风十里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尽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②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麦青青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自胡马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③(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江去后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废池乔木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犹厌言兵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渐黄昏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清角吹寒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都在空城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杜郎俊赏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算而今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重到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④(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纵豆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⑤(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词工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青楼梦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好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难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⑥(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深情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二十四桥仍在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波心荡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冷月无声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念桥边红药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年年知为谁生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</a:t>
            </a:r>
            <a:endParaRPr lang="en-US" altLang="zh-CN" sz="2800" dirty="0"/>
          </a:p>
        </p:txBody>
      </p:sp>
      <p:sp>
        <p:nvSpPr>
          <p:cNvPr id="4" name="QB_3_AN.2_1#c0f1a4b84.bracket?pid=9dc91b8ab&amp;color=0,0,0&amp;vpa=1&amp;vtp=1"/>
          <p:cNvSpPr/>
          <p:nvPr/>
        </p:nvSpPr>
        <p:spPr>
          <a:xfrm>
            <a:off x="5728366" y="1837044"/>
            <a:ext cx="615950" cy="57270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鞍</a:t>
            </a:r>
            <a:endParaRPr lang="en-US" altLang="zh-CN" sz="2800" dirty="0"/>
          </a:p>
        </p:txBody>
      </p:sp>
      <p:sp>
        <p:nvSpPr>
          <p:cNvPr id="5" name="QB_3_AN.3_1#c0f1a4b84.bracket?pid=9dc91b8ab&amp;color=0,0,0&amp;vpa=2&amp;vtp=1"/>
          <p:cNvSpPr/>
          <p:nvPr/>
        </p:nvSpPr>
        <p:spPr>
          <a:xfrm>
            <a:off x="749966" y="2484744"/>
            <a:ext cx="615950" cy="57270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荠</a:t>
            </a:r>
            <a:endParaRPr lang="en-US" altLang="zh-CN" sz="2800" dirty="0"/>
          </a:p>
        </p:txBody>
      </p:sp>
      <p:sp>
        <p:nvSpPr>
          <p:cNvPr id="6" name="QB_3_AN.4_1#c0f1a4b84.bracket?pid=9dc91b8ab&amp;color=0,0,0&amp;vpa=3&amp;vtp=1"/>
          <p:cNvSpPr/>
          <p:nvPr/>
        </p:nvSpPr>
        <p:spPr>
          <a:xfrm>
            <a:off x="4548855" y="2484744"/>
            <a:ext cx="615950" cy="57270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窥</a:t>
            </a:r>
            <a:endParaRPr lang="en-US" altLang="zh-CN" sz="2800" dirty="0"/>
          </a:p>
        </p:txBody>
      </p:sp>
      <p:sp>
        <p:nvSpPr>
          <p:cNvPr id="7" name="QB_3_AN.5_1#c0f1a4b84.bracket?pid=9dc91b8ab&amp;color=0,0,0&amp;vpa=4&amp;vtp=1"/>
          <p:cNvSpPr/>
          <p:nvPr/>
        </p:nvSpPr>
        <p:spPr>
          <a:xfrm>
            <a:off x="5728366" y="3780144"/>
            <a:ext cx="615950" cy="57270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须</a:t>
            </a:r>
            <a:endParaRPr lang="en-US" altLang="zh-CN" sz="2800" dirty="0"/>
          </a:p>
        </p:txBody>
      </p:sp>
      <p:sp>
        <p:nvSpPr>
          <p:cNvPr id="8" name="QB_3_AN.6_1#c0f1a4b84.bracket?pid=9dc91b8ab&amp;color=0,0,0&amp;vpa=5&amp;vtp=1"/>
          <p:cNvSpPr/>
          <p:nvPr/>
        </p:nvSpPr>
        <p:spPr>
          <a:xfrm>
            <a:off x="8460455" y="3780144"/>
            <a:ext cx="615950" cy="57270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蔻</a:t>
            </a:r>
            <a:endParaRPr lang="en-US" altLang="zh-CN" sz="2800" dirty="0"/>
          </a:p>
        </p:txBody>
      </p:sp>
      <p:sp>
        <p:nvSpPr>
          <p:cNvPr id="9" name="QB_3_AN.7_1#c0f1a4b84.bracket?pid=9dc91b8ab&amp;color=0,0,0&amp;vpa=6&amp;vtp=1"/>
          <p:cNvSpPr/>
          <p:nvPr/>
        </p:nvSpPr>
        <p:spPr>
          <a:xfrm>
            <a:off x="2172367" y="4427844"/>
            <a:ext cx="615950" cy="57270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赋</a:t>
            </a:r>
            <a:endParaRPr lang="en-US" altLang="zh-CN" sz="2800" dirty="0"/>
          </a:p>
        </p:txBody>
      </p:sp>
      <p:sp>
        <p:nvSpPr>
          <p:cNvPr id="10" name="QB_3_AN.8_1#c0f1a4b84?pid=9dc91b8ab&amp;color=0,0,0&amp;vtp=1&amp;bbb=1"/>
          <p:cNvSpPr/>
          <p:nvPr/>
        </p:nvSpPr>
        <p:spPr>
          <a:xfrm>
            <a:off x="612648" y="5663438"/>
            <a:ext cx="10963656" cy="56318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[答案]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（写错一处扣1分，扣完为止）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5" grpId="0" animBg="1" build="p"/>
      <p:bldP spid="6" grpId="0" animBg="1" build="p"/>
      <p:bldP spid="7" grpId="0" animBg="1" build="p"/>
      <p:bldP spid="8" grpId="0" animBg="1" build="p"/>
      <p:bldP spid="9" grpId="0" animBg="1" build="p"/>
      <p:bldP spid="10" grpId="0" animBg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3_BD.9_1#b76f69f87?pid=9dc91b8ab&amp;color=0,0,0&amp;vtp=1&amp;bt=1&amp;bbb=1"/>
          <p:cNvSpPr/>
          <p:nvPr/>
        </p:nvSpPr>
        <p:spPr>
          <a:xfrm>
            <a:off x="612648" y="466344"/>
            <a:ext cx="10963656" cy="56318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下列对加点词语的解释，不正确的一项是（3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</p:txBody>
      </p:sp>
      <p:sp>
        <p:nvSpPr>
          <p:cNvPr id="3" name="QC_3_AN.10_1#b76f69f87.bracket?pid=9dc91b8ab&amp;color=0,0,0&amp;vpa=7&amp;vtp=1"/>
          <p:cNvSpPr/>
          <p:nvPr/>
        </p:nvSpPr>
        <p:spPr>
          <a:xfrm>
            <a:off x="8814467" y="462534"/>
            <a:ext cx="495300" cy="56781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endParaRPr lang="en-US" altLang="zh-CN" sz="2800" dirty="0"/>
          </a:p>
        </p:txBody>
      </p:sp>
      <p:sp>
        <p:nvSpPr>
          <p:cNvPr id="4" name="QC_3_BD.9_2#b76f69f87.choices?pid=9dc91b8ab&amp;color=0,0,0&amp;vtp=1&amp;bbb=1"/>
          <p:cNvSpPr/>
          <p:nvPr/>
        </p:nvSpPr>
        <p:spPr>
          <a:xfrm>
            <a:off x="612648" y="1110678"/>
            <a:ext cx="10963656" cy="24967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  <a:tabLst>
                <a:tab pos="5633720" algn="l"/>
              </a:tabLst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夜雪初霁</a:t>
            </a:r>
            <a:r>
              <a:rPr lang="en-US" altLang="zh-CN" sz="2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：雪止，天晴</a:t>
            </a:r>
            <a:endParaRPr lang="en-US" altLang="zh-CN" sz="2800" dirty="0"/>
          </a:p>
          <a:p>
            <a:pPr latinLnBrk="1">
              <a:lnSpc>
                <a:spcPts val="5100"/>
              </a:lnSpc>
              <a:tabLst>
                <a:tab pos="5633720" algn="l"/>
              </a:tabLst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B.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因自度此曲</a:t>
            </a:r>
            <a:r>
              <a:rPr lang="en-US" altLang="zh-CN" sz="2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度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：吟诵</a:t>
            </a:r>
            <a:endParaRPr lang="en-US" altLang="zh-CN" sz="2800" dirty="0"/>
          </a:p>
          <a:p>
            <a:pPr latinLnBrk="1">
              <a:lnSpc>
                <a:spcPts val="5100"/>
              </a:lnSpc>
              <a:tabLst>
                <a:tab pos="5633720" algn="l"/>
              </a:tabLst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C.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荠麦弥望</a:t>
            </a:r>
            <a:r>
              <a:rPr lang="en-US" altLang="zh-CN" sz="2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弥望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：满眼</a:t>
            </a:r>
            <a:endParaRPr lang="en-US" altLang="zh-CN" sz="2800" dirty="0"/>
          </a:p>
          <a:p>
            <a:pPr latinLnBrk="1">
              <a:lnSpc>
                <a:spcPts val="4900"/>
              </a:lnSpc>
              <a:tabLst>
                <a:tab pos="5633720" algn="l"/>
              </a:tabLst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D.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解鞍少驻初程</a:t>
            </a:r>
            <a:r>
              <a:rPr lang="en-US" altLang="zh-CN" sz="2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少驻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：短暂停留</a:t>
            </a:r>
            <a:endParaRPr lang="en-US" altLang="zh-CN" sz="2800" dirty="0"/>
          </a:p>
        </p:txBody>
      </p:sp>
      <p:sp>
        <p:nvSpPr>
          <p:cNvPr id="5" name="QC_3_AS.11_1#b76f69f87?pid=9dc91b8ab&amp;color=0,0,0&amp;vtp=1&amp;bbb=1"/>
          <p:cNvSpPr/>
          <p:nvPr/>
        </p:nvSpPr>
        <p:spPr>
          <a:xfrm>
            <a:off x="612648" y="3668268"/>
            <a:ext cx="10963656" cy="56318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B项，度：谱写，作曲。</a:t>
            </a:r>
            <a:endParaRPr lang="en-US" altLang="zh-CN" sz="2800" dirty="0"/>
          </a:p>
        </p:txBody>
      </p:sp>
      <p:sp>
        <p:nvSpPr>
          <p:cNvPr id="6" name="QC_3_BD.9_2#b76f69f87.choices?pid=9dc91b8ab&amp;color=0,0,0&amp;vtp=1&amp;bbb=1&amp;zzd= 1"/>
          <p:cNvSpPr/>
          <p:nvPr/>
        </p:nvSpPr>
        <p:spPr>
          <a:xfrm>
            <a:off x="2362105" y="1771078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QC_3_BD.9_2#b76f69f87.choices?pid=9dc91b8ab&amp;color=0,0,0&amp;vtp=1&amp;bbb=1&amp;zzd= 3"/>
          <p:cNvSpPr/>
          <p:nvPr/>
        </p:nvSpPr>
        <p:spPr>
          <a:xfrm>
            <a:off x="1985868" y="2418778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QC_3_BD.9_2#b76f69f87.choices?pid=9dc91b8ab&amp;color=0,0,0&amp;vtp=1&amp;bbb=1&amp;zzd= 5"/>
          <p:cNvSpPr/>
          <p:nvPr/>
        </p:nvSpPr>
        <p:spPr>
          <a:xfrm>
            <a:off x="1985868" y="3066478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QC_3_BD.9_2#b76f69f87.choices?pid=9dc91b8ab&amp;color=0,0,0&amp;vtp=1&amp;bbb=1&amp;zzd= 5"/>
          <p:cNvSpPr/>
          <p:nvPr/>
        </p:nvSpPr>
        <p:spPr>
          <a:xfrm>
            <a:off x="2341468" y="3066478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QC_3_BD.9_2#b76f69f87.choices?pid=9dc91b8ab&amp;color=0,0,0&amp;vtp=1&amp;bbb=1&amp;zzd= 7"/>
          <p:cNvSpPr/>
          <p:nvPr/>
        </p:nvSpPr>
        <p:spPr>
          <a:xfrm>
            <a:off x="2006505" y="3632835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QC_3_BD.9_2#b76f69f87.choices?pid=9dc91b8ab&amp;color=0,0,0&amp;vtp=1&amp;bbb=1&amp;zzd= 7"/>
          <p:cNvSpPr/>
          <p:nvPr/>
        </p:nvSpPr>
        <p:spPr>
          <a:xfrm>
            <a:off x="2362105" y="3632835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5" grpId="0" animBg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3_BD.12_1#4c3b81eaa?pid=9dc91b8ab&amp;color=0,0,0&amp;vtp=1&amp;bt=1&amp;bbb=1"/>
          <p:cNvSpPr/>
          <p:nvPr/>
        </p:nvSpPr>
        <p:spPr>
          <a:xfrm>
            <a:off x="612648" y="466344"/>
            <a:ext cx="10963656" cy="56318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下列各句中，加点词的古今意义相同的一项是（3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</p:txBody>
      </p:sp>
      <p:sp>
        <p:nvSpPr>
          <p:cNvPr id="3" name="QC_3_AN.13_1#4c3b81eaa.bracket?pid=9dc91b8ab&amp;color=0,0,0&amp;vpa=8&amp;vtp=1"/>
          <p:cNvSpPr/>
          <p:nvPr/>
        </p:nvSpPr>
        <p:spPr>
          <a:xfrm>
            <a:off x="9512967" y="462534"/>
            <a:ext cx="515938" cy="56781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endParaRPr lang="en-US" altLang="zh-CN" sz="2800" dirty="0"/>
          </a:p>
        </p:txBody>
      </p:sp>
      <p:sp>
        <p:nvSpPr>
          <p:cNvPr id="4" name="QC_3_BD.12_2#4c3b81eaa.choices?pid=9dc91b8ab&amp;color=0,0,0&amp;vtp=1&amp;bbb=1"/>
          <p:cNvSpPr/>
          <p:nvPr/>
        </p:nvSpPr>
        <p:spPr>
          <a:xfrm>
            <a:off x="612648" y="1110678"/>
            <a:ext cx="10963656" cy="24967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过春风十里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，尽荠麦青青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与战胜而得者，其实百倍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C.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下而从六国破亡之故事</a:t>
            </a:r>
            <a:endParaRPr lang="en-US" altLang="zh-CN" sz="2800" dirty="0"/>
          </a:p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纵豆蔻词工，青楼梦好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，难赋深情</a:t>
            </a:r>
            <a:endParaRPr lang="en-US" altLang="zh-CN" sz="2800" dirty="0"/>
          </a:p>
        </p:txBody>
      </p:sp>
      <p:sp>
        <p:nvSpPr>
          <p:cNvPr id="5" name="QC_3_AS.14_1#4c3b81eaa?pid=9dc91b8ab&amp;color=0,0,0&amp;vtp=1&amp;bbb=1&amp;hb=1"/>
          <p:cNvSpPr/>
          <p:nvPr/>
        </p:nvSpPr>
        <p:spPr>
          <a:xfrm>
            <a:off x="612648" y="3676078"/>
            <a:ext cx="10963656" cy="251123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A项，古今义都是春天的风。B项，古义，它的实际数量；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今义，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表示所说的是实际情况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（承上文，多含转折意）。C项，古义，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旧事；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今义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，真实的或虚构的用作讲述对象的事情。D项，古义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，豪华精致的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楼房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；今义，妓院。</a:t>
            </a:r>
            <a:endParaRPr lang="en-US" altLang="zh-CN" sz="2800" dirty="0"/>
          </a:p>
        </p:txBody>
      </p:sp>
      <p:sp>
        <p:nvSpPr>
          <p:cNvPr id="6" name="QC_3_BD.12_2#4c3b81eaa.choices?pid=9dc91b8ab&amp;color=0,0,0&amp;vtp=1&amp;bbb=1&amp;zzd= 1"/>
          <p:cNvSpPr/>
          <p:nvPr/>
        </p:nvSpPr>
        <p:spPr>
          <a:xfrm>
            <a:off x="1650905" y="1771078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QC_3_BD.12_2#4c3b81eaa.choices?pid=9dc91b8ab&amp;color=0,0,0&amp;vtp=1&amp;bbb=1&amp;zzd= 1"/>
          <p:cNvSpPr/>
          <p:nvPr/>
        </p:nvSpPr>
        <p:spPr>
          <a:xfrm>
            <a:off x="2006505" y="1771078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QC_3_BD.12_2#4c3b81eaa.choices?pid=9dc91b8ab&amp;color=0,0,0&amp;vtp=1&amp;bbb=1&amp;zzd= 3"/>
          <p:cNvSpPr/>
          <p:nvPr/>
        </p:nvSpPr>
        <p:spPr>
          <a:xfrm>
            <a:off x="3763868" y="2418778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QC_3_BD.12_2#4c3b81eaa.choices?pid=9dc91b8ab&amp;color=0,0,0&amp;vtp=1&amp;bbb=1&amp;zzd= 3"/>
          <p:cNvSpPr/>
          <p:nvPr/>
        </p:nvSpPr>
        <p:spPr>
          <a:xfrm>
            <a:off x="4119468" y="2418778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QC_3_BD.12_2#4c3b81eaa.choices?pid=9dc91b8ab&amp;color=0,0,0&amp;vtp=1&amp;bbb=1&amp;zzd= 5"/>
          <p:cNvSpPr/>
          <p:nvPr/>
        </p:nvSpPr>
        <p:spPr>
          <a:xfrm>
            <a:off x="4119468" y="3066478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QC_3_BD.12_2#4c3b81eaa.choices?pid=9dc91b8ab&amp;color=0,0,0&amp;vtp=1&amp;bbb=1&amp;zzd= 5"/>
          <p:cNvSpPr/>
          <p:nvPr/>
        </p:nvSpPr>
        <p:spPr>
          <a:xfrm>
            <a:off x="4475068" y="3066478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QC_3_BD.12_2#4c3b81eaa.choices?pid=9dc91b8ab&amp;color=0,0,0&amp;vtp=1&amp;bbb=1&amp;zzd= 7"/>
          <p:cNvSpPr/>
          <p:nvPr/>
        </p:nvSpPr>
        <p:spPr>
          <a:xfrm>
            <a:off x="3428905" y="3632835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QC_3_BD.12_2#4c3b81eaa.choices?pid=9dc91b8ab&amp;color=0,0,0&amp;vtp=1&amp;bbb=1&amp;zzd= 7"/>
          <p:cNvSpPr/>
          <p:nvPr/>
        </p:nvSpPr>
        <p:spPr>
          <a:xfrm>
            <a:off x="3784505" y="3632835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5" grpId="0" animBg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3_BD.15_1#67ce0d785?pid=9dc91b8ab&amp;color=0,0,0&amp;vtp=1&amp;bt=1&amp;bbb=1"/>
          <p:cNvSpPr/>
          <p:nvPr/>
        </p:nvSpPr>
        <p:spPr>
          <a:xfrm>
            <a:off x="612648" y="466345"/>
            <a:ext cx="10963656" cy="121583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4.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下列各句运用的修辞手法，与例句相同的一项是（3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例句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：废池乔木，犹厌言兵</a:t>
            </a:r>
            <a:endParaRPr lang="en-US" altLang="zh-CN" sz="2800" dirty="0"/>
          </a:p>
        </p:txBody>
      </p:sp>
      <p:sp>
        <p:nvSpPr>
          <p:cNvPr id="3" name="QC_3_AN.16_1#67ce0d785.bracket?pid=9dc91b8ab&amp;color=0,0,0&amp;vpa=9&amp;vtp=1"/>
          <p:cNvSpPr/>
          <p:nvPr/>
        </p:nvSpPr>
        <p:spPr>
          <a:xfrm>
            <a:off x="9881267" y="473965"/>
            <a:ext cx="495300" cy="57734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endParaRPr lang="en-US" altLang="zh-CN" sz="2800" dirty="0"/>
          </a:p>
        </p:txBody>
      </p:sp>
      <p:sp>
        <p:nvSpPr>
          <p:cNvPr id="4" name="QC_3_BD.15_2#67ce0d785.choices?pid=9dc91b8ab&amp;color=0,0,0&amp;vtp=1&amp;bbb=1"/>
          <p:cNvSpPr/>
          <p:nvPr/>
        </p:nvSpPr>
        <p:spPr>
          <a:xfrm>
            <a:off x="612648" y="1757235"/>
            <a:ext cx="10963656" cy="24967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淮左名都，竹西佳处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波心荡，冷月无声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纵豆蔻词工，青楼梦好，难赋深情</a:t>
            </a:r>
            <a:endParaRPr lang="en-US" altLang="zh-CN" sz="2800" dirty="0"/>
          </a:p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清角吹寒，都在空城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3_AS.17_1#67ce0d785?pid=9dc91b8ab&amp;color=0,0,0&amp;vtp=1&amp;bt=1&amp;bbb=1&amp;hb=1"/>
          <p:cNvSpPr/>
          <p:nvPr/>
        </p:nvSpPr>
        <p:spPr>
          <a:xfrm>
            <a:off x="612648" y="468000"/>
            <a:ext cx="10963656" cy="251091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A项，对偶，“淮左”对“竹西”，“名都”对“佳处”。B项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，和例句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相同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，均为拟人。B项，“波心荡，冷月无声”中，将“冷月”人格化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。C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项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，借代，“豆蔻”代指十三四岁的女子。D项，通感，“清角”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是听觉，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而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“寒”是触觉，将听觉用触觉写出。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3_BD.18_1#d4e394dd8?pid=9dc91b8ab&amp;color=0,0,0&amp;vtp=1&amp;bt=1&amp;bbb=1"/>
          <p:cNvSpPr/>
          <p:nvPr/>
        </p:nvSpPr>
        <p:spPr>
          <a:xfrm>
            <a:off x="612648" y="466344"/>
            <a:ext cx="10963656" cy="48698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5.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下列对这首词的理解和赏析，不正确的一项是（3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</p:txBody>
      </p:sp>
      <p:sp>
        <p:nvSpPr>
          <p:cNvPr id="3" name="QC_3_AN.19_1#d4e394dd8.bracket?pid=9dc91b8ab&amp;color=0,0,0&amp;vpa=10&amp;vtp=1"/>
          <p:cNvSpPr/>
          <p:nvPr/>
        </p:nvSpPr>
        <p:spPr>
          <a:xfrm>
            <a:off x="9512967" y="466344"/>
            <a:ext cx="515938" cy="49161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endParaRPr lang="en-US" altLang="zh-CN" sz="2800" dirty="0"/>
          </a:p>
        </p:txBody>
      </p:sp>
      <p:sp>
        <p:nvSpPr>
          <p:cNvPr id="4" name="QC_3_BD.18_2#d4e394dd8.choices?pid=9dc91b8ab&amp;color=0,0,0&amp;vtp=1&amp;bbb=1&amp;hb=1"/>
          <p:cNvSpPr/>
          <p:nvPr/>
        </p:nvSpPr>
        <p:spPr>
          <a:xfrm>
            <a:off x="612648" y="1011618"/>
            <a:ext cx="10963656" cy="532111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词的上阕开篇点明扬州昔日是著名的都会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，接着描绘昔日繁华的扬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2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州如今长满野生麦子的荒芜景象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，形成鲜明对比。</a:t>
            </a:r>
            <a:endParaRPr lang="en-US" altLang="zh-CN" sz="2800" dirty="0"/>
          </a:p>
          <a:p>
            <a:pPr latinLnBrk="1">
              <a:lnSpc>
                <a:spcPts val="43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“自胡马窥江去后，废池乔木，犹厌言兵”，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这几句运用拟人手法，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2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写连荒弃的城池和高大的树木都厌恶谈论战争，生动地表现出战争给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2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扬州带来的灾难之深以及人民对战争的痛恨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43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下阕中“杜郎俊赏，算而今，重到须惊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”，作者设想杜牧如果重游扬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2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州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，也会为扬州的变化而感到震惊，借此衬托扬州城的今昔巨变。</a:t>
            </a:r>
            <a:endParaRPr lang="en-US" altLang="zh-CN" sz="2800" dirty="0"/>
          </a:p>
          <a:p>
            <a:pPr latinLnBrk="1">
              <a:lnSpc>
                <a:spcPts val="43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全词以“空”字为词眼，上阕写“废池乔木，犹厌言兵”，下阕写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“二十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2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四桥仍在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，波心荡，冷月无声”，突出了扬州城的空荡、荒凉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，表达了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作者对扬州昔日繁华的怀念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3_AS.20_1#d4e394dd8?pid=9dc91b8ab&amp;color=0,0,0&amp;vtp=1&amp;bt=1&amp;bbb=1&amp;hb=1"/>
          <p:cNvSpPr/>
          <p:nvPr/>
        </p:nvSpPr>
        <p:spPr>
          <a:xfrm>
            <a:off x="612648" y="468000"/>
            <a:ext cx="10963656" cy="101581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“废池乔木，犹厌言兵”“二十四桥仍在，波心荡，冷月无声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”等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句描写扬州的破败景象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，表达了作者对国家昔盛今衰的痛惜伤感之情。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3_BD.21_1#a7ec7367b?pid=9dc91b8ab&amp;color=0,0,0&amp;vtp=1&amp;bt=1&amp;bbb=1"/>
          <p:cNvSpPr/>
          <p:nvPr/>
        </p:nvSpPr>
        <p:spPr>
          <a:xfrm>
            <a:off x="612648" y="468000"/>
            <a:ext cx="10963656" cy="56318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6.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补写出下列句子中的空缺部分。（6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</p:txBody>
      </p:sp>
      <p:sp>
        <p:nvSpPr>
          <p:cNvPr id="3" name="QB_4_BD.22_1#9461d5031?pid=a7ec7367b&amp;color=0,0,0&amp;vtp=1&amp;bbb=1&amp;hb=1"/>
          <p:cNvSpPr/>
          <p:nvPr/>
        </p:nvSpPr>
        <p:spPr>
          <a:xfrm>
            <a:off x="612648" y="1111318"/>
            <a:ext cx="10963656" cy="24967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（1）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姜夔《扬州慢》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中“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”两句化用了杜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牧的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春风十里扬州路”。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1" hangingPunct="1">
              <a:lnSpc>
                <a:spcPts val="5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ADA3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kumimoji="0" lang="en-US" altLang="zh-CN" sz="2800" b="0" i="0" u="none" strike="noStrike" kern="1200" cap="none" spc="-50" normalizeH="0" baseline="0" noProof="0">
                <a:ln>
                  <a:noFill/>
                </a:ln>
                <a:solidFill>
                  <a:srgbClr val="00ADA3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2）</a:t>
            </a:r>
            <a:r>
              <a:rPr kumimoji="0" lang="en-US" altLang="zh-CN" sz="2800" b="0" i="0" u="none" strike="noStrike" kern="1200" cap="none" spc="-5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开学第一天，老师让大家进行自我介绍。小明想引用两句诗词点</a:t>
            </a:r>
            <a:endParaRPr kumimoji="0" lang="en-US" altLang="zh-CN" sz="2800" b="0" i="0" u="none" strike="noStrike" kern="1200" cap="none" spc="-5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1" hangingPunct="1">
              <a:lnSpc>
                <a:spcPts val="49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0" u="none" strike="noStrike" kern="1200" cap="none" spc="-5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明自己的家乡是扬州，可用《扬州慢》中的“</a:t>
            </a:r>
            <a:r>
              <a:rPr kumimoji="0" lang="en-US" altLang="zh-CN" sz="2800" b="0" i="0" u="none" strike="noStrike" kern="1200" cap="none" spc="-5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</a:t>
            </a:r>
            <a:r>
              <a:rPr kumimoji="0" lang="en-US" altLang="zh-CN" sz="2800" b="0" i="0" u="none" strike="noStrike" kern="1200" cap="none" spc="-5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kumimoji="0" lang="en-US" altLang="zh-CN" sz="2800" b="0" i="0" u="none" strike="noStrike" kern="1200" cap="none" spc="-5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</a:t>
            </a:r>
            <a:r>
              <a:rPr kumimoji="0" lang="en-US" altLang="zh-CN" sz="2800" b="0" i="0" u="none" strike="noStrike" kern="1200" cap="none" spc="-5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”。</a:t>
            </a:r>
            <a:endParaRPr lang="en-US" altLang="zh-CN" sz="2800" dirty="0"/>
          </a:p>
        </p:txBody>
      </p:sp>
      <p:sp>
        <p:nvSpPr>
          <p:cNvPr id="4" name="QB_4_AN.23_1#9461d5031.blank?pid=a7ec7367b&amp;color=0,0,0&amp;vpa=11&amp;vtp=1&amp;bbb=1"/>
          <p:cNvSpPr/>
          <p:nvPr/>
        </p:nvSpPr>
        <p:spPr>
          <a:xfrm>
            <a:off x="4513930" y="1080838"/>
            <a:ext cx="2044700" cy="57270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过春风十里</a:t>
            </a:r>
            <a:endParaRPr lang="en-US" altLang="zh-CN" sz="2800" dirty="0"/>
          </a:p>
        </p:txBody>
      </p:sp>
      <p:sp>
        <p:nvSpPr>
          <p:cNvPr id="5" name="QB_4_AN.24_1#9461d5031.blank?pid=a7ec7367b&amp;color=0,0,0&amp;vpa=12&amp;vtp=1&amp;bbb=1"/>
          <p:cNvSpPr/>
          <p:nvPr/>
        </p:nvSpPr>
        <p:spPr>
          <a:xfrm>
            <a:off x="7003130" y="1080838"/>
            <a:ext cx="2044700" cy="57270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尽荠麦青青</a:t>
            </a:r>
            <a:endParaRPr lang="en-US" altLang="zh-CN" sz="2800" dirty="0"/>
          </a:p>
        </p:txBody>
      </p:sp>
      <p:sp>
        <p:nvSpPr>
          <p:cNvPr id="7" name="QB_4_AN.26_1#9461d5031.blank?pid=a7ec7367b&amp;color=0,0,0&amp;vpa=13&amp;vtp=1&amp;bbb=1"/>
          <p:cNvSpPr/>
          <p:nvPr/>
        </p:nvSpPr>
        <p:spPr>
          <a:xfrm>
            <a:off x="7400005" y="3002983"/>
            <a:ext cx="1655763" cy="5536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spc="-5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淮左名都</a:t>
            </a:r>
            <a:endParaRPr lang="en-US" altLang="zh-CN" sz="2800" spc="-50" dirty="0"/>
          </a:p>
        </p:txBody>
      </p:sp>
      <p:sp>
        <p:nvSpPr>
          <p:cNvPr id="8" name="QB_4_AN.27_1#9461d5031.blank?pid=a7ec7367b&amp;color=0,0,0&amp;vpa=14&amp;vtp=1&amp;bbb=1"/>
          <p:cNvSpPr/>
          <p:nvPr/>
        </p:nvSpPr>
        <p:spPr>
          <a:xfrm>
            <a:off x="9463755" y="3002983"/>
            <a:ext cx="1655763" cy="5536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spc="-5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竹西佳处</a:t>
            </a:r>
            <a:endParaRPr lang="en-US" altLang="zh-CN" sz="2800" spc="-5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5" grpId="0" animBg="1" build="p"/>
      <p:bldP spid="7" grpId="0" animBg="1" build="p"/>
      <p:bldP spid="8" grpId="0" animBg="1" build="p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2855</Words>
  <Application>WPS 演示</Application>
  <PresentationFormat>宽屏</PresentationFormat>
  <Paragraphs>175</Paragraphs>
  <Slides>16</Slides>
  <Notes>16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16</vt:i4>
      </vt:variant>
    </vt:vector>
  </HeadingPairs>
  <TitlesOfParts>
    <vt:vector size="29" baseType="lpstr">
      <vt:lpstr>Arial</vt:lpstr>
      <vt:lpstr>宋体</vt:lpstr>
      <vt:lpstr>Wingdings</vt:lpstr>
      <vt:lpstr>Times New Roman</vt:lpstr>
      <vt:lpstr>微软雅黑</vt:lpstr>
      <vt:lpstr>Times New Roman</vt:lpstr>
      <vt:lpstr>宋体</vt:lpstr>
      <vt:lpstr>Cambria Math</vt:lpstr>
      <vt:lpstr>楷体</vt:lpstr>
      <vt:lpstr>Calibri</vt:lpstr>
      <vt:lpstr>Arial Unicode MS</vt:lpstr>
      <vt:lpstr>等线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曲一线</cp:lastModifiedBy>
  <cp:revision>3</cp:revision>
  <dcterms:created xsi:type="dcterms:W3CDTF">2025-07-25T04:17:00Z</dcterms:created>
  <dcterms:modified xsi:type="dcterms:W3CDTF">2025-09-04T02:40:33Z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37DD3D942CB642D88CB4034234B27F0F_12</vt:lpwstr>
  </property>
  <property fmtid="{D5CDD505-2E9C-101B-9397-08002B2CF9AE}" pid="3" name="KSOProductBuildVer">
    <vt:lpwstr>2052-12.1.0.22529</vt:lpwstr>
  </property>
</Properties>
</file>